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85" r:id="rId3"/>
    <p:sldMasterId id="2147483687" r:id="rId4"/>
  </p:sldMasterIdLst>
  <p:notesMasterIdLst>
    <p:notesMasterId r:id="rId21"/>
  </p:notesMasterIdLst>
  <p:sldIdLst>
    <p:sldId id="256" r:id="rId5"/>
    <p:sldId id="310" r:id="rId6"/>
    <p:sldId id="258" r:id="rId7"/>
    <p:sldId id="259" r:id="rId8"/>
    <p:sldId id="309" r:id="rId9"/>
    <p:sldId id="314" r:id="rId10"/>
    <p:sldId id="315" r:id="rId11"/>
    <p:sldId id="272" r:id="rId12"/>
    <p:sldId id="273" r:id="rId13"/>
    <p:sldId id="269" r:id="rId14"/>
    <p:sldId id="265" r:id="rId15"/>
    <p:sldId id="264" r:id="rId16"/>
    <p:sldId id="266" r:id="rId17"/>
    <p:sldId id="267" r:id="rId18"/>
    <p:sldId id="312" r:id="rId19"/>
    <p:sldId id="313" r:id="rId20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3333"/>
    <a:srgbClr val="99FF99"/>
    <a:srgbClr val="EFEFDD"/>
    <a:srgbClr val="4D4D4D"/>
    <a:srgbClr val="5F5F5F"/>
    <a:srgbClr val="FFFF00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 snapToGrid="0"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15358-6FB4-4E8C-857E-E200C8694701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AB782-DE0F-42F0-95A1-F420C24D9DE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50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Properties of Solutions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Properties of Solutions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215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Solubility Chart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Solubility Chart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975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 electrolyte is:</a:t>
            </a:r>
          </a:p>
          <a:p>
            <a:r>
              <a:rPr lang="en-US" smtClean="0"/>
              <a:t> A substance whose aqueous solution conducts an electric current.</a:t>
            </a:r>
          </a:p>
          <a:p>
            <a:r>
              <a:rPr lang="en-US" smtClean="0"/>
              <a:t>A nonelectrolyte is:</a:t>
            </a:r>
          </a:p>
          <a:p>
            <a:r>
              <a:rPr lang="en-US" smtClean="0"/>
              <a:t> A substance whose aqueous solution does not conduct an electric current.</a:t>
            </a:r>
          </a:p>
          <a:p>
            <a:r>
              <a:rPr lang="en-US" smtClean="0"/>
              <a:t>Definition of Electrolytes and Nonelectrolytes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 electrolyte is:</a:t>
            </a:r>
          </a:p>
          <a:p>
            <a:r>
              <a:rPr lang="en-US" smtClean="0"/>
              <a:t> A substance whose aqueous solution conducts an electric current.</a:t>
            </a:r>
          </a:p>
          <a:p>
            <a:r>
              <a:rPr lang="en-US" smtClean="0"/>
              <a:t>A nonelectrolyte is:</a:t>
            </a:r>
          </a:p>
          <a:p>
            <a:r>
              <a:rPr lang="en-US" smtClean="0"/>
              <a:t> A substance whose aqueous solution does not conduct an electric current.</a:t>
            </a:r>
          </a:p>
          <a:p>
            <a:r>
              <a:rPr lang="en-US" smtClean="0"/>
              <a:t>Definition of Electrolytes and Nonelectrolytes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1906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ammeter measures the flow of electrons (current) </a:t>
            </a:r>
          </a:p>
          <a:p>
            <a:r>
              <a:rPr lang="en-US" smtClean="0"/>
              <a:t>through the circuit. </a:t>
            </a:r>
          </a:p>
          <a:p>
            <a:r>
              <a:rPr lang="en-US" smtClean="0"/>
              <a:t> If the ammeter measures a current, and the bulb </a:t>
            </a:r>
          </a:p>
          <a:p>
            <a:r>
              <a:rPr lang="en-US" smtClean="0"/>
              <a:t>   glows, then the solution conducts.</a:t>
            </a:r>
          </a:p>
          <a:p>
            <a:endParaRPr lang="en-US" smtClean="0"/>
          </a:p>
          <a:p>
            <a:r>
              <a:rPr lang="en-US" smtClean="0"/>
              <a:t> If the ammeter fails to measure a current, and the</a:t>
            </a:r>
          </a:p>
          <a:p>
            <a:r>
              <a:rPr lang="en-US" smtClean="0"/>
              <a:t>   bulb does not glow, the solution is non-conducting.</a:t>
            </a:r>
          </a:p>
          <a:p>
            <a:r>
              <a:rPr lang="en-US" smtClean="0"/>
              <a:t>Electrolytes vs. Nonelectrolytes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ammeter measures the flow of electrons (current) </a:t>
            </a:r>
          </a:p>
          <a:p>
            <a:r>
              <a:rPr lang="en-US" smtClean="0"/>
              <a:t>through the circuit. </a:t>
            </a:r>
          </a:p>
          <a:p>
            <a:r>
              <a:rPr lang="en-US" smtClean="0"/>
              <a:t> If the ammeter measures a current, and the bulb </a:t>
            </a:r>
          </a:p>
          <a:p>
            <a:r>
              <a:rPr lang="en-US" smtClean="0"/>
              <a:t>   glows, then the solution conducts.</a:t>
            </a:r>
          </a:p>
          <a:p>
            <a:endParaRPr lang="en-US" smtClean="0"/>
          </a:p>
          <a:p>
            <a:r>
              <a:rPr lang="en-US" smtClean="0"/>
              <a:t> If the ammeter fails to measure a current, and the</a:t>
            </a:r>
          </a:p>
          <a:p>
            <a:r>
              <a:rPr lang="en-US" smtClean="0"/>
              <a:t>   bulb does not glow, the solution is non-conducting.</a:t>
            </a:r>
          </a:p>
          <a:p>
            <a:r>
              <a:rPr lang="en-US" smtClean="0"/>
              <a:t>Electrolytes vs. Nonelectrolytes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944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Pure water</a:t>
            </a:r>
          </a:p>
          <a:p>
            <a:r>
              <a:rPr lang="en-US" smtClean="0"/>
              <a:t>Tap water</a:t>
            </a:r>
          </a:p>
          <a:p>
            <a:r>
              <a:rPr lang="en-US" smtClean="0"/>
              <a:t>Sugar solution</a:t>
            </a:r>
          </a:p>
          <a:p>
            <a:r>
              <a:rPr lang="en-US" smtClean="0"/>
              <a:t>Sodium chloride solution</a:t>
            </a:r>
          </a:p>
          <a:p>
            <a:r>
              <a:rPr lang="en-US" smtClean="0"/>
              <a:t>Hydrochloric acid solution</a:t>
            </a:r>
          </a:p>
          <a:p>
            <a:r>
              <a:rPr lang="en-US" smtClean="0"/>
              <a:t>Lactic acid solution</a:t>
            </a:r>
          </a:p>
          <a:p>
            <a:r>
              <a:rPr lang="en-US" smtClean="0"/>
              <a:t>Ethyl alcohol solution</a:t>
            </a:r>
          </a:p>
          <a:p>
            <a:r>
              <a:rPr lang="en-US" smtClean="0"/>
              <a:t>Pure sodium chloride</a:t>
            </a:r>
          </a:p>
          <a:p>
            <a:endParaRPr lang="en-US" smtClean="0"/>
          </a:p>
          <a:p>
            <a:r>
              <a:rPr lang="en-US" smtClean="0"/>
              <a:t>Try to classify the following substances as electrolytes or nonelectrolytes…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Pure water</a:t>
            </a:r>
          </a:p>
          <a:p>
            <a:r>
              <a:rPr lang="en-US" smtClean="0"/>
              <a:t>Tap water</a:t>
            </a:r>
          </a:p>
          <a:p>
            <a:r>
              <a:rPr lang="en-US" smtClean="0"/>
              <a:t>Sugar solution</a:t>
            </a:r>
          </a:p>
          <a:p>
            <a:r>
              <a:rPr lang="en-US" smtClean="0"/>
              <a:t>Sodium chloride solution</a:t>
            </a:r>
          </a:p>
          <a:p>
            <a:r>
              <a:rPr lang="en-US" smtClean="0"/>
              <a:t>Hydrochloric acid solution</a:t>
            </a:r>
          </a:p>
          <a:p>
            <a:r>
              <a:rPr lang="en-US" smtClean="0"/>
              <a:t>Lactic acid solution</a:t>
            </a:r>
          </a:p>
          <a:p>
            <a:r>
              <a:rPr lang="en-US" smtClean="0"/>
              <a:t>Ethyl alcohol solution</a:t>
            </a:r>
          </a:p>
          <a:p>
            <a:r>
              <a:rPr lang="en-US" smtClean="0"/>
              <a:t>Pure sodium chloride</a:t>
            </a:r>
          </a:p>
          <a:p>
            <a:endParaRPr lang="en-US" smtClean="0"/>
          </a:p>
          <a:p>
            <a:r>
              <a:rPr lang="en-US" smtClean="0"/>
              <a:t>Try to classify the following substances as electrolytes or nonelectrolytes…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556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ELECTROLYTES:</a:t>
            </a:r>
          </a:p>
          <a:p>
            <a:r>
              <a:rPr lang="en-US" smtClean="0"/>
              <a:t>NONELECTROLYTES:</a:t>
            </a:r>
          </a:p>
          <a:p>
            <a:r>
              <a:rPr lang="en-US" smtClean="0"/>
              <a:t> Tap water (weak)</a:t>
            </a:r>
          </a:p>
          <a:p>
            <a:r>
              <a:rPr lang="en-US" smtClean="0"/>
              <a:t> NaCl solution</a:t>
            </a:r>
          </a:p>
          <a:p>
            <a:r>
              <a:rPr lang="en-US" smtClean="0"/>
              <a:t> HCl solution</a:t>
            </a:r>
          </a:p>
          <a:p>
            <a:r>
              <a:rPr lang="en-US" smtClean="0"/>
              <a:t> Lactate solution (weak)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Pure water</a:t>
            </a:r>
          </a:p>
          <a:p>
            <a:r>
              <a:rPr lang="en-US" smtClean="0"/>
              <a:t> Sugar solution</a:t>
            </a:r>
          </a:p>
          <a:p>
            <a:r>
              <a:rPr lang="en-US" smtClean="0"/>
              <a:t> Ethanol solution</a:t>
            </a:r>
          </a:p>
          <a:p>
            <a:r>
              <a:rPr lang="en-US" smtClean="0"/>
              <a:t> Pure NaCl</a:t>
            </a:r>
          </a:p>
          <a:p>
            <a:endParaRPr lang="en-US" smtClean="0"/>
          </a:p>
          <a:p>
            <a:r>
              <a:rPr lang="en-US" smtClean="0"/>
              <a:t>Answers to Electrolytes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ELECTROLYTES:</a:t>
            </a:r>
          </a:p>
          <a:p>
            <a:r>
              <a:rPr lang="en-US" smtClean="0"/>
              <a:t>NONELECTROLYTES:</a:t>
            </a:r>
          </a:p>
          <a:p>
            <a:r>
              <a:rPr lang="en-US" smtClean="0"/>
              <a:t> Tap water (weak)</a:t>
            </a:r>
          </a:p>
          <a:p>
            <a:r>
              <a:rPr lang="en-US" smtClean="0"/>
              <a:t> NaCl solution</a:t>
            </a:r>
          </a:p>
          <a:p>
            <a:r>
              <a:rPr lang="en-US" smtClean="0"/>
              <a:t> HCl solution</a:t>
            </a:r>
          </a:p>
          <a:p>
            <a:r>
              <a:rPr lang="en-US" smtClean="0"/>
              <a:t> Lactate solution (weak)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Pure water</a:t>
            </a:r>
          </a:p>
          <a:p>
            <a:r>
              <a:rPr lang="en-US" smtClean="0"/>
              <a:t> Sugar solution</a:t>
            </a:r>
          </a:p>
          <a:p>
            <a:r>
              <a:rPr lang="en-US" smtClean="0"/>
              <a:t> Ethanol solution</a:t>
            </a:r>
          </a:p>
          <a:p>
            <a:r>
              <a:rPr lang="en-US" smtClean="0"/>
              <a:t> Pure NaCl</a:t>
            </a:r>
          </a:p>
          <a:p>
            <a:endParaRPr lang="en-US" smtClean="0"/>
          </a:p>
          <a:p>
            <a:r>
              <a:rPr lang="en-US" smtClean="0"/>
              <a:t>Answers to Electrolytes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1822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Colligative Properties</a:t>
            </a:r>
          </a:p>
          <a:p>
            <a:r>
              <a:rPr lang="en-US" smtClean="0"/>
              <a:t>Colligative properties are those that depend on the concentration of particles in a solution, not upon the identity of those particles.</a:t>
            </a:r>
          </a:p>
          <a:p>
            <a:r>
              <a:rPr lang="en-US" smtClean="0"/>
              <a:t> Boiling Point Elevation</a:t>
            </a:r>
          </a:p>
          <a:p>
            <a:r>
              <a:rPr lang="en-US" smtClean="0"/>
              <a:t> Freezing Point Depression</a:t>
            </a:r>
          </a:p>
          <a:p>
            <a:r>
              <a:rPr lang="en-US" smtClean="0"/>
              <a:t> Osmotic Pressure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Colligative Properties</a:t>
            </a:r>
          </a:p>
          <a:p>
            <a:r>
              <a:rPr lang="en-US" smtClean="0">
                <a:solidFill>
                  <a:prstClr val="black"/>
                </a:solidFill>
              </a:rPr>
              <a:t>Colligative properties are those that depend on the concentration of particles in a solution, not upon the identity of those particles.</a:t>
            </a:r>
          </a:p>
          <a:p>
            <a:r>
              <a:rPr lang="en-US" smtClean="0">
                <a:solidFill>
                  <a:prstClr val="black"/>
                </a:solidFill>
              </a:rPr>
              <a:t> Boiling Point Elevation</a:t>
            </a:r>
          </a:p>
          <a:p>
            <a:r>
              <a:rPr lang="en-US" smtClean="0">
                <a:solidFill>
                  <a:prstClr val="black"/>
                </a:solidFill>
              </a:rPr>
              <a:t> Freezing Point Depression</a:t>
            </a:r>
          </a:p>
          <a:p>
            <a:r>
              <a:rPr lang="en-US" smtClean="0">
                <a:solidFill>
                  <a:prstClr val="black"/>
                </a:solidFill>
              </a:rPr>
              <a:t> Osmotic Pressure</a:t>
            </a:r>
          </a:p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2725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Freezing Point Depression</a:t>
            </a:r>
          </a:p>
          <a:p>
            <a:r>
              <a:rPr lang="en-US" smtClean="0"/>
              <a:t>Each mole of solute particles lowers the freezing point of 1 kilogram of water by 1.86 degrees Celsius.</a:t>
            </a:r>
          </a:p>
          <a:p>
            <a:r>
              <a:rPr lang="en-US" smtClean="0"/>
              <a:t>Each mole of nonvolatile solute particles raises the boiling point of 1 kilogram of water by 0.51 degrees Celsius.</a:t>
            </a:r>
          </a:p>
          <a:p>
            <a:r>
              <a:rPr lang="en-US" smtClean="0"/>
              <a:t>Boiling Point Elevation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Freezing Point Depression</a:t>
            </a:r>
          </a:p>
          <a:p>
            <a:r>
              <a:rPr lang="en-US" smtClean="0">
                <a:solidFill>
                  <a:prstClr val="black"/>
                </a:solidFill>
              </a:rPr>
              <a:t>Each mole of solute particles lowers the freezing point of 1 kilogram of water by 1.86 degrees Celsius.</a:t>
            </a:r>
          </a:p>
          <a:p>
            <a:r>
              <a:rPr lang="en-US" smtClean="0">
                <a:solidFill>
                  <a:prstClr val="black"/>
                </a:solidFill>
              </a:rPr>
              <a:t>Each mole of nonvolatile solute particles raises the boiling point of 1 kilogram of water by 0.51 degrees Celsius.</a:t>
            </a:r>
          </a:p>
          <a:p>
            <a:r>
              <a:rPr lang="en-US" smtClean="0">
                <a:solidFill>
                  <a:prstClr val="black"/>
                </a:solidFill>
              </a:rPr>
              <a:t>Boiling Point Elevation</a:t>
            </a:r>
          </a:p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539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04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Classification of Matter</a:t>
            </a:r>
          </a:p>
          <a:p>
            <a:r>
              <a:rPr lang="en-US" smtClean="0"/>
              <a:t>Solutions are homogeneous mixtures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Classification of Matter</a:t>
            </a:r>
          </a:p>
          <a:p>
            <a:r>
              <a:rPr lang="en-US" smtClean="0"/>
              <a:t>Solutions are homogeneous mixtures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928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Solute</a:t>
            </a:r>
          </a:p>
          <a:p>
            <a:r>
              <a:rPr lang="en-US" smtClean="0"/>
              <a:t>A solute is the dissolved substance in a solution.</a:t>
            </a:r>
          </a:p>
          <a:p>
            <a:r>
              <a:rPr lang="en-US" smtClean="0"/>
              <a:t>A solvent is the dissolving medium in a solution.</a:t>
            </a:r>
          </a:p>
          <a:p>
            <a:r>
              <a:rPr lang="en-US" smtClean="0"/>
              <a:t>Solvent</a:t>
            </a:r>
          </a:p>
          <a:p>
            <a:r>
              <a:rPr lang="en-US" smtClean="0"/>
              <a:t>Salt in salt water</a:t>
            </a:r>
          </a:p>
          <a:p>
            <a:r>
              <a:rPr lang="en-US" smtClean="0"/>
              <a:t>Sugar in soda drinks</a:t>
            </a:r>
          </a:p>
          <a:p>
            <a:r>
              <a:rPr lang="en-US" smtClean="0"/>
              <a:t>Carbon dioxide in soda drinks</a:t>
            </a:r>
          </a:p>
          <a:p>
            <a:r>
              <a:rPr lang="en-US" smtClean="0"/>
              <a:t>Water in salt water</a:t>
            </a:r>
          </a:p>
          <a:p>
            <a:r>
              <a:rPr lang="en-US" smtClean="0"/>
              <a:t>Water in soda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Solute</a:t>
            </a:r>
          </a:p>
          <a:p>
            <a:r>
              <a:rPr lang="en-US" smtClean="0"/>
              <a:t>A solute is the dissolved substance in a solution.</a:t>
            </a:r>
          </a:p>
          <a:p>
            <a:r>
              <a:rPr lang="en-US" smtClean="0"/>
              <a:t>A solvent is the dissolving medium in a solution.</a:t>
            </a:r>
          </a:p>
          <a:p>
            <a:r>
              <a:rPr lang="en-US" smtClean="0"/>
              <a:t>Solvent</a:t>
            </a:r>
          </a:p>
          <a:p>
            <a:r>
              <a:rPr lang="en-US" smtClean="0"/>
              <a:t>Salt in salt water</a:t>
            </a:r>
          </a:p>
          <a:p>
            <a:r>
              <a:rPr lang="en-US" smtClean="0"/>
              <a:t>Sugar in soda drinks</a:t>
            </a:r>
          </a:p>
          <a:p>
            <a:r>
              <a:rPr lang="en-US" smtClean="0"/>
              <a:t>Carbon dioxide in soda drinks</a:t>
            </a:r>
          </a:p>
          <a:p>
            <a:r>
              <a:rPr lang="en-US" smtClean="0"/>
              <a:t>Water in salt water</a:t>
            </a:r>
          </a:p>
          <a:p>
            <a:r>
              <a:rPr lang="en-US" smtClean="0"/>
              <a:t>Water in soda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97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“Like Dissolves Like”</a:t>
            </a:r>
          </a:p>
          <a:p>
            <a:r>
              <a:rPr lang="en-US" smtClean="0"/>
              <a:t>Polar and ionic solutes dissolve best in polar solvents</a:t>
            </a:r>
          </a:p>
          <a:p>
            <a:r>
              <a:rPr lang="en-US" smtClean="0"/>
              <a:t>Nonpolar solutes dissolve best in nonpolar solvents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“Like Dissolves Like”</a:t>
            </a:r>
          </a:p>
          <a:p>
            <a:r>
              <a:rPr lang="en-US" smtClean="0"/>
              <a:t>Polar and ionic solutes dissolve best in polar solvents</a:t>
            </a:r>
          </a:p>
          <a:p>
            <a:r>
              <a:rPr lang="en-US" smtClean="0"/>
              <a:t>Nonpolar solutes dissolve best in nonpolar solvents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217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Water’s Solvent Interactions</a:t>
            </a:r>
          </a:p>
          <a:p>
            <a:r>
              <a:rPr lang="en-US" smtClean="0"/>
              <a:t>The oxygen (slightly negative) end of the water molecule is attracted to the positive ion of a salt.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Water’s Solvent Interactions</a:t>
            </a:r>
          </a:p>
          <a:p>
            <a:r>
              <a:rPr lang="en-US" smtClean="0"/>
              <a:t>The oxygen (slightly negative) end of the water molecule is attracted to the positive ion of a salt.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153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Water’s Solvent Interactions</a:t>
            </a:r>
          </a:p>
          <a:p>
            <a:r>
              <a:rPr lang="en-US" smtClean="0"/>
              <a:t>The hydrogen (slightly positive) end of the water molecule is attracted to the negative ion of a salt.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Water’s Solvent Interactions</a:t>
            </a:r>
          </a:p>
          <a:p>
            <a:r>
              <a:rPr lang="en-US" smtClean="0"/>
              <a:t>The hydrogen (slightly positive) end of the water molecule is attracted to the negative ion of a salt.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14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Solubility Trends</a:t>
            </a:r>
          </a:p>
          <a:p>
            <a:r>
              <a:rPr lang="en-US" smtClean="0"/>
              <a:t>The solubility of MOST solids increases with temperature.</a:t>
            </a:r>
          </a:p>
          <a:p>
            <a:r>
              <a:rPr lang="en-US" smtClean="0"/>
              <a:t>The rate at which solids dissolve increases with increasing surface area of the solid.</a:t>
            </a:r>
          </a:p>
          <a:p>
            <a:r>
              <a:rPr lang="en-US" smtClean="0"/>
              <a:t>The solubility of gases decreases with increases in temperature.</a:t>
            </a:r>
          </a:p>
          <a:p>
            <a:r>
              <a:rPr lang="en-US" smtClean="0"/>
              <a:t>The solubility of gases increases with the pressure above the solution.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Solubility Trends</a:t>
            </a:r>
          </a:p>
          <a:p>
            <a:r>
              <a:rPr lang="en-US" smtClean="0"/>
              <a:t>The solubility of MOST solids increases with temperature.</a:t>
            </a:r>
          </a:p>
          <a:p>
            <a:r>
              <a:rPr lang="en-US" smtClean="0"/>
              <a:t>The rate at which solids dissolve increases with increasing surface area of the solid.</a:t>
            </a:r>
          </a:p>
          <a:p>
            <a:r>
              <a:rPr lang="en-US" smtClean="0"/>
              <a:t>The solubility of gases decreases with increases in temperature.</a:t>
            </a:r>
          </a:p>
          <a:p>
            <a:r>
              <a:rPr lang="en-US" smtClean="0"/>
              <a:t>The solubility of gases increases with the pressure above the solution.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444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Therefore…</a:t>
            </a:r>
          </a:p>
          <a:p>
            <a:r>
              <a:rPr lang="en-US" smtClean="0"/>
              <a:t>Solids tend to dissolve best when:</a:t>
            </a:r>
          </a:p>
          <a:p>
            <a:r>
              <a:rPr lang="en-US" smtClean="0"/>
              <a:t> Heated</a:t>
            </a:r>
          </a:p>
          <a:p>
            <a:r>
              <a:rPr lang="en-US" smtClean="0"/>
              <a:t> Stirred</a:t>
            </a:r>
          </a:p>
          <a:p>
            <a:r>
              <a:rPr lang="en-US" smtClean="0"/>
              <a:t> Ground into small particles</a:t>
            </a:r>
          </a:p>
          <a:p>
            <a:r>
              <a:rPr lang="en-US" smtClean="0"/>
              <a:t>Gases tend to dissolve best when:</a:t>
            </a:r>
          </a:p>
          <a:p>
            <a:r>
              <a:rPr lang="en-US" smtClean="0"/>
              <a:t> The solution is cold</a:t>
            </a:r>
          </a:p>
          <a:p>
            <a:r>
              <a:rPr lang="en-US" smtClean="0"/>
              <a:t> Pressure is high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Therefore…</a:t>
            </a:r>
          </a:p>
          <a:p>
            <a:r>
              <a:rPr lang="en-US" smtClean="0"/>
              <a:t>Solids tend to dissolve best when:</a:t>
            </a:r>
          </a:p>
          <a:p>
            <a:r>
              <a:rPr lang="en-US" smtClean="0"/>
              <a:t> Heated</a:t>
            </a:r>
          </a:p>
          <a:p>
            <a:r>
              <a:rPr lang="en-US" smtClean="0"/>
              <a:t> Stirred</a:t>
            </a:r>
          </a:p>
          <a:p>
            <a:r>
              <a:rPr lang="en-US" smtClean="0"/>
              <a:t> Ground into small particles</a:t>
            </a:r>
          </a:p>
          <a:p>
            <a:r>
              <a:rPr lang="en-US" smtClean="0"/>
              <a:t>Gases tend to dissolve best when:</a:t>
            </a:r>
          </a:p>
          <a:p>
            <a:r>
              <a:rPr lang="en-US" smtClean="0"/>
              <a:t> The solution is cold</a:t>
            </a:r>
          </a:p>
          <a:p>
            <a:r>
              <a:rPr lang="en-US" smtClean="0"/>
              <a:t> Pressure is high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921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13E6C-1FE6-44C9-904C-B15C30FAA3A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480F4-2907-4D22-934C-B2D2FB0BDE1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E4E69-07BE-43AE-82B3-367526FB386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20584-870B-4756-9F2E-1022E8C0749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597D3-82C1-4D43-A539-38F6FCC78507}" type="slidenum">
              <a:rPr lang="en-US">
                <a:solidFill>
                  <a:srgbClr val="000000"/>
                </a:solidFill>
              </a:rPr>
              <a:pPr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597D3-82C1-4D43-A539-38F6FCC78507}" type="slidenum">
              <a:rPr lang="en-US">
                <a:solidFill>
                  <a:srgbClr val="000000"/>
                </a:solidFill>
              </a:rPr>
              <a:pPr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98F56-F499-4348-9877-6428FF26297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CE60E-5E34-461E-B7AB-D0B9AE96254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ED2EC-4FC2-4B37-BA0C-4186BDA2C7D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7612E-5BC5-4F11-9180-7BD9B7295CA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7D98A-8D7E-4788-BCC1-1F0A200178A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D7919-2EBC-4125-880D-9B38DD00B15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F6307-8642-4719-A237-11F6B1F953F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759C4AE6-5F1C-4DBD-B2BC-4ADFB35147D7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84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5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j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j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j-lt"/>
              </a:defRPr>
            </a:lvl1pPr>
          </a:lstStyle>
          <a:p>
            <a:fld id="{2AA3200B-45AE-4C31-886A-DFFC935F2350}" type="slidenum">
              <a:rPr lang="en-US">
                <a:solidFill>
                  <a:srgbClr val="000000"/>
                </a:solidFill>
              </a:rPr>
              <a:pPr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5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j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j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j-lt"/>
              </a:defRPr>
            </a:lvl1pPr>
          </a:lstStyle>
          <a:p>
            <a:fld id="{2AA3200B-45AE-4C31-886A-DFFC935F2350}" type="slidenum">
              <a:rPr lang="en-US">
                <a:solidFill>
                  <a:srgbClr val="000000"/>
                </a:solidFill>
              </a:rPr>
              <a:pPr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7331" y="1"/>
            <a:ext cx="7772400" cy="1056290"/>
          </a:xfrm>
        </p:spPr>
        <p:txBody>
          <a:bodyPr/>
          <a:lstStyle/>
          <a:p>
            <a:r>
              <a:rPr lang="en-US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Properties of Solutions</a:t>
            </a:r>
          </a:p>
        </p:txBody>
      </p:sp>
      <p:pic>
        <p:nvPicPr>
          <p:cNvPr id="12290" name="Picture 2" descr="http://www.usc.edu/hsc/info/pr/hmm/04winter/585.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5741" y="948558"/>
            <a:ext cx="6907378" cy="5661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01675" y="0"/>
            <a:ext cx="7848600" cy="6858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Solubility Chart</a:t>
            </a:r>
          </a:p>
        </p:txBody>
      </p:sp>
      <p:pic>
        <p:nvPicPr>
          <p:cNvPr id="16387" name="Picture 3" descr="solubility chart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762000"/>
            <a:ext cx="9144000" cy="6096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85800" y="1371600"/>
            <a:ext cx="37016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electrolyte is: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796637" y="2001982"/>
            <a:ext cx="78771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rgbClr val="006600"/>
                </a:solidFill>
              </a:rPr>
              <a:t>A substance whose aqueous solution conducts </a:t>
            </a:r>
            <a:r>
              <a:rPr lang="en-US" sz="3200" dirty="0" smtClean="0">
                <a:solidFill>
                  <a:srgbClr val="006600"/>
                </a:solidFill>
              </a:rPr>
              <a:t>an </a:t>
            </a:r>
            <a:r>
              <a:rPr lang="en-US" sz="3200" dirty="0">
                <a:solidFill>
                  <a:srgbClr val="006600"/>
                </a:solidFill>
              </a:rPr>
              <a:t>electric current.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30382" y="3221181"/>
            <a:ext cx="41328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sz="3200" u="sng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nonelectrolyte</a:t>
            </a:r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is: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786682" y="3900054"/>
            <a:ext cx="785769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rgbClr val="006600"/>
                </a:solidFill>
              </a:rPr>
              <a:t>A substance whose aqueous solution does </a:t>
            </a:r>
            <a:r>
              <a:rPr lang="en-US" sz="3200" dirty="0" smtClean="0">
                <a:solidFill>
                  <a:srgbClr val="006600"/>
                </a:solidFill>
              </a:rPr>
              <a:t>not conduct </a:t>
            </a:r>
            <a:r>
              <a:rPr lang="en-US" sz="3200" dirty="0">
                <a:solidFill>
                  <a:srgbClr val="006600"/>
                </a:solidFill>
              </a:rPr>
              <a:t>an electric current.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3200" dirty="0">
                <a:solidFill>
                  <a:srgbClr val="006600"/>
                </a:solidFill>
              </a:rPr>
              <a:t>Definition of Electrolytes and </a:t>
            </a:r>
            <a:r>
              <a:rPr lang="en-US" sz="3200" dirty="0" err="1">
                <a:solidFill>
                  <a:srgbClr val="006600"/>
                </a:solidFill>
              </a:rPr>
              <a:t>Nonelectrolytes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  <p:bldP spid="1229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81000" y="3814763"/>
            <a:ext cx="85507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The ammeter measures the flow of electrons (current) </a:t>
            </a:r>
          </a:p>
          <a:p>
            <a:r>
              <a:rPr lang="en-US" dirty="0">
                <a:solidFill>
                  <a:srgbClr val="333333"/>
                </a:solidFill>
              </a:rPr>
              <a:t>through the circuit. 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33400" y="4572000"/>
            <a:ext cx="82083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dirty="0">
                <a:solidFill>
                  <a:srgbClr val="333333"/>
                </a:solidFill>
              </a:rPr>
              <a:t> If the ammeter measures a current, and the bulb 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rgbClr val="333333"/>
                </a:solidFill>
              </a:rPr>
              <a:t>   glows, then the solution conducts.</a:t>
            </a:r>
          </a:p>
          <a:p>
            <a:endParaRPr lang="en-US" dirty="0">
              <a:solidFill>
                <a:srgbClr val="333333"/>
              </a:solidFill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33400" y="5410200"/>
            <a:ext cx="84039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rgbClr val="333333"/>
                </a:solidFill>
              </a:rPr>
              <a:t>If the ammeter fails to measure a current, and the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rgbClr val="333333"/>
                </a:solidFill>
              </a:rPr>
              <a:t>   bulb does not glow, the solution is non-conducting.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>
          <a:xfrm>
            <a:off x="671946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333333"/>
                </a:solidFill>
              </a:rPr>
              <a:t>Electrolytes vs. </a:t>
            </a:r>
            <a:r>
              <a:rPr lang="en-US" dirty="0" err="1">
                <a:solidFill>
                  <a:srgbClr val="333333"/>
                </a:solidFill>
              </a:rPr>
              <a:t>Nonelectrolytes</a:t>
            </a:r>
            <a:endParaRPr lang="en-US" dirty="0">
              <a:solidFill>
                <a:srgbClr val="333333"/>
              </a:solidFill>
            </a:endParaRPr>
          </a:p>
        </p:txBody>
      </p:sp>
      <p:pic>
        <p:nvPicPr>
          <p:cNvPr id="11270" name="Picture 6" descr="battery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752600" y="990600"/>
            <a:ext cx="5638800" cy="27670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utoUpdateAnimBg="0"/>
      <p:bldP spid="1126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565564" y="1731818"/>
            <a:ext cx="5807075" cy="4560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82550">
            <a:solidFill>
              <a:srgbClr val="FF0000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 sz="3200" dirty="0">
                <a:solidFill>
                  <a:srgbClr val="333333"/>
                </a:solidFill>
              </a:rPr>
              <a:t>Pure water</a:t>
            </a:r>
          </a:p>
          <a:p>
            <a:pPr marL="457200" indent="-457200">
              <a:buFontTx/>
              <a:buAutoNum type="arabicPeriod"/>
            </a:pPr>
            <a:r>
              <a:rPr lang="en-US" sz="3200" dirty="0">
                <a:solidFill>
                  <a:srgbClr val="333333"/>
                </a:solidFill>
              </a:rPr>
              <a:t>Tap water</a:t>
            </a:r>
          </a:p>
          <a:p>
            <a:pPr marL="457200" indent="-457200">
              <a:buFontTx/>
              <a:buAutoNum type="arabicPeriod"/>
            </a:pPr>
            <a:r>
              <a:rPr lang="en-US" sz="3200" dirty="0">
                <a:solidFill>
                  <a:srgbClr val="333333"/>
                </a:solidFill>
              </a:rPr>
              <a:t>Sugar solution</a:t>
            </a:r>
          </a:p>
          <a:p>
            <a:pPr marL="457200" indent="-457200">
              <a:buFontTx/>
              <a:buAutoNum type="arabicPeriod"/>
            </a:pPr>
            <a:r>
              <a:rPr lang="en-US" sz="3200" dirty="0">
                <a:solidFill>
                  <a:srgbClr val="333333"/>
                </a:solidFill>
              </a:rPr>
              <a:t>Sodium chloride solution</a:t>
            </a:r>
          </a:p>
          <a:p>
            <a:pPr marL="457200" indent="-457200">
              <a:buFontTx/>
              <a:buAutoNum type="arabicPeriod"/>
            </a:pPr>
            <a:r>
              <a:rPr lang="en-US" sz="3200" dirty="0">
                <a:solidFill>
                  <a:srgbClr val="333333"/>
                </a:solidFill>
              </a:rPr>
              <a:t>Hydrochloric acid solution</a:t>
            </a:r>
          </a:p>
          <a:p>
            <a:pPr marL="457200" indent="-457200">
              <a:buFontTx/>
              <a:buAutoNum type="arabicPeriod"/>
            </a:pPr>
            <a:r>
              <a:rPr lang="en-US" sz="3200" dirty="0">
                <a:solidFill>
                  <a:srgbClr val="333333"/>
                </a:solidFill>
              </a:rPr>
              <a:t>Lactic acid solution</a:t>
            </a:r>
          </a:p>
          <a:p>
            <a:pPr marL="457200" indent="-457200">
              <a:buFontTx/>
              <a:buAutoNum type="arabicPeriod"/>
            </a:pPr>
            <a:r>
              <a:rPr lang="en-US" sz="3200" dirty="0">
                <a:solidFill>
                  <a:srgbClr val="333333"/>
                </a:solidFill>
              </a:rPr>
              <a:t>Ethyl alcohol solution</a:t>
            </a:r>
          </a:p>
          <a:p>
            <a:pPr marL="457200" indent="-457200">
              <a:buFontTx/>
              <a:buAutoNum type="arabicPeriod"/>
            </a:pPr>
            <a:r>
              <a:rPr lang="en-US" sz="3200" dirty="0">
                <a:solidFill>
                  <a:srgbClr val="333333"/>
                </a:solidFill>
              </a:rPr>
              <a:t>Pure sodium chloride</a:t>
            </a:r>
          </a:p>
          <a:p>
            <a:pPr marL="457200" indent="-457200">
              <a:buFontTx/>
              <a:buAutoNum type="arabicPeriod"/>
            </a:pPr>
            <a:endParaRPr lang="en-US" sz="3200" dirty="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620000" y="1828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332509" y="193963"/>
            <a:ext cx="8451273" cy="1343892"/>
          </a:xfrm>
        </p:spPr>
        <p:txBody>
          <a:bodyPr/>
          <a:lstStyle/>
          <a:p>
            <a:r>
              <a:rPr lang="en-US" sz="3200" dirty="0" smtClean="0">
                <a:solidFill>
                  <a:srgbClr val="333333"/>
                </a:solidFill>
              </a:rPr>
              <a:t>Try to classify the following substances as electrolytes or </a:t>
            </a:r>
            <a:r>
              <a:rPr lang="en-US" sz="3200" dirty="0" err="1" smtClean="0">
                <a:solidFill>
                  <a:srgbClr val="333333"/>
                </a:solidFill>
              </a:rPr>
              <a:t>nonelectrolytes</a:t>
            </a:r>
            <a:r>
              <a:rPr lang="en-US" sz="3200" dirty="0" smtClean="0">
                <a:solidFill>
                  <a:srgbClr val="333333"/>
                </a:solidFill>
              </a:rPr>
              <a:t>…</a:t>
            </a:r>
            <a:endParaRPr lang="en-US" sz="3200" dirty="0">
              <a:solidFill>
                <a:srgbClr val="3333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762000" y="1149350"/>
            <a:ext cx="2681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333333"/>
                </a:solidFill>
              </a:rPr>
              <a:t>ELECTROLYTES: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362575" y="1131888"/>
            <a:ext cx="341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333333"/>
                </a:solidFill>
              </a:rPr>
              <a:t>NONELECTROLYTES: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1447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09600" y="1781175"/>
            <a:ext cx="41148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dirty="0">
                <a:solidFill>
                  <a:srgbClr val="333333"/>
                </a:solidFill>
              </a:rPr>
              <a:t> Tap water (weak)</a:t>
            </a: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NaCl</a:t>
            </a:r>
            <a:r>
              <a:rPr lang="en-US" dirty="0">
                <a:solidFill>
                  <a:srgbClr val="333333"/>
                </a:solidFill>
              </a:rPr>
              <a:t> solution</a:t>
            </a: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HCl</a:t>
            </a:r>
            <a:r>
              <a:rPr lang="en-US" dirty="0">
                <a:solidFill>
                  <a:srgbClr val="333333"/>
                </a:solidFill>
              </a:rPr>
              <a:t> solution</a:t>
            </a: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dirty="0">
                <a:solidFill>
                  <a:srgbClr val="333333"/>
                </a:solidFill>
              </a:rPr>
              <a:t> Lactate solution (weak)</a:t>
            </a: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endParaRPr lang="en-US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326063" y="1733550"/>
            <a:ext cx="3124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dirty="0">
                <a:solidFill>
                  <a:srgbClr val="333333"/>
                </a:solidFill>
              </a:rPr>
              <a:t> Pure water</a:t>
            </a: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dirty="0">
                <a:solidFill>
                  <a:srgbClr val="333333"/>
                </a:solidFill>
              </a:rPr>
              <a:t> Sugar solution</a:t>
            </a: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dirty="0">
                <a:solidFill>
                  <a:srgbClr val="333333"/>
                </a:solidFill>
              </a:rPr>
              <a:t> Ethanol solution</a:t>
            </a: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dirty="0">
                <a:solidFill>
                  <a:srgbClr val="333333"/>
                </a:solidFill>
              </a:rPr>
              <a:t> Pure </a:t>
            </a:r>
            <a:r>
              <a:rPr lang="en-US" dirty="0" err="1">
                <a:solidFill>
                  <a:srgbClr val="333333"/>
                </a:solidFill>
              </a:rPr>
              <a:t>NaCl</a:t>
            </a:r>
            <a:endParaRPr lang="en-US" dirty="0">
              <a:solidFill>
                <a:srgbClr val="333333"/>
              </a:solidFill>
            </a:endParaRP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endParaRPr lang="en-US" dirty="0">
              <a:solidFill>
                <a:srgbClr val="333333"/>
              </a:solidFill>
            </a:endParaRP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title"/>
          </p:nvPr>
        </p:nvSpPr>
        <p:spPr>
          <a:xfrm>
            <a:off x="1563688" y="233363"/>
            <a:ext cx="5797550" cy="609600"/>
          </a:xfrm>
        </p:spPr>
        <p:txBody>
          <a:bodyPr/>
          <a:lstStyle/>
          <a:p>
            <a:r>
              <a:rPr lang="en-US" dirty="0">
                <a:solidFill>
                  <a:srgbClr val="333333"/>
                </a:solidFill>
              </a:rPr>
              <a:t>Answers to Electrolytes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p" autoUpdateAnimBg="0"/>
      <p:bldP spid="14342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accent5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r>
              <a:rPr lang="en-US" sz="3600" b="1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Colligative Properties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609600" y="1095375"/>
            <a:ext cx="7924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333333"/>
                </a:solidFill>
              </a:rPr>
              <a:t>Colligative properties are those that depend on the concentration of particles in a solution, not upon the identity of those </a:t>
            </a:r>
            <a:r>
              <a:rPr lang="en-US" sz="2800" dirty="0" smtClean="0">
                <a:solidFill>
                  <a:srgbClr val="333333"/>
                </a:solidFill>
              </a:rPr>
              <a:t>particles.</a:t>
            </a:r>
            <a:endParaRPr lang="en-US" sz="2800" dirty="0">
              <a:solidFill>
                <a:srgbClr val="333333"/>
              </a:solidFill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752600" y="3289300"/>
            <a:ext cx="61118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333333"/>
                </a:solidFill>
              </a:rPr>
              <a:t> Boiling Point Elevation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333333"/>
                </a:solidFill>
              </a:rPr>
              <a:t> Freezing Point Depression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333333"/>
                </a:solidFill>
              </a:rPr>
              <a:t> Osmotic Pressure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5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701675" y="0"/>
            <a:ext cx="77724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Freezing Point Depression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822325" y="1222375"/>
            <a:ext cx="74834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333333"/>
                </a:solidFill>
              </a:rPr>
              <a:t>Each mole of solute particles lowers the freezing point of 1 kilogram of water by 1.86 degrees Celsius.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083582" y="3911147"/>
            <a:ext cx="74834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Each mole of </a:t>
            </a:r>
            <a:r>
              <a:rPr lang="en-US" sz="2800" i="1" u="sng" dirty="0" smtClean="0">
                <a:solidFill>
                  <a:srgbClr val="000000"/>
                </a:solidFill>
              </a:rPr>
              <a:t>nonvolatile</a:t>
            </a:r>
            <a:r>
              <a:rPr lang="en-US" sz="2800" dirty="0" smtClean="0">
                <a:solidFill>
                  <a:srgbClr val="000000"/>
                </a:solidFill>
              </a:rPr>
              <a:t> solute </a:t>
            </a:r>
            <a:r>
              <a:rPr lang="en-US" sz="2800" dirty="0">
                <a:solidFill>
                  <a:srgbClr val="000000"/>
                </a:solidFill>
              </a:rPr>
              <a:t>particles raises the boiling point of 1 kilogram of water by 0.51 degrees Celsius.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54057" y="2677886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b="1" kern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Boiling Point Elevation</a:t>
            </a:r>
            <a:endParaRPr lang="en-US" sz="36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 Standards</a:t>
            </a:r>
            <a:endParaRPr lang="en-US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20436" y="1384068"/>
          <a:ext cx="7883236" cy="3291840"/>
        </p:xfrm>
        <a:graphic>
          <a:graphicData uri="http://schemas.openxmlformats.org/drawingml/2006/table">
            <a:tbl>
              <a:tblPr>
                <a:effectLst>
                  <a:outerShdw blurRad="50800" dist="1016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883236"/>
              </a:tblGrid>
              <a:tr h="177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the definitions of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solute 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and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solvent</a:t>
                      </a:r>
                      <a:r>
                        <a:rPr lang="en-US" sz="2400" i="1" dirty="0" smtClean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660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546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how to describe the dissolving process at the molecular level by using the concept of random molecular motion</a:t>
                      </a:r>
                      <a:r>
                        <a:rPr lang="en-US" sz="2400" dirty="0" smtClean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660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177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temperature, pressure, and surface area affect the dissolving process</a:t>
                      </a:r>
                      <a:r>
                        <a:rPr lang="en-US" sz="2400" dirty="0" smtClean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660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244" y="0"/>
            <a:ext cx="8098992" cy="664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2679700" cy="1098550"/>
          </a:xfrm>
        </p:spPr>
        <p:txBody>
          <a:bodyPr/>
          <a:lstStyle/>
          <a:p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Classification of Matter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61925" y="1092200"/>
            <a:ext cx="24542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Solutions</a:t>
            </a:r>
            <a:r>
              <a:rPr lang="en-US" dirty="0">
                <a:solidFill>
                  <a:srgbClr val="006600"/>
                </a:solidFill>
              </a:rPr>
              <a:t> are homogeneous mixtures</a:t>
            </a: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966499" y="2213408"/>
            <a:ext cx="160337" cy="2946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1981200" cy="762000"/>
          </a:xfrm>
        </p:spPr>
        <p:txBody>
          <a:bodyPr/>
          <a:lstStyle/>
          <a:p>
            <a:r>
              <a:rPr lang="en-US" u="sng" dirty="0">
                <a:solidFill>
                  <a:srgbClr val="006600"/>
                </a:solidFill>
              </a:rPr>
              <a:t>Solute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57200" y="1143000"/>
            <a:ext cx="7635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solute is the dissolved substance in a solution.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17525" y="3799035"/>
            <a:ext cx="7635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solvent is the dissolving medium in a solution.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81000" y="3068785"/>
            <a:ext cx="1981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Solvent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898520" y="2103438"/>
            <a:ext cx="3283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Salt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333333"/>
                </a:solidFill>
              </a:rPr>
              <a:t>in salt water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648200" y="2133600"/>
            <a:ext cx="3752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Sugar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333333"/>
                </a:solidFill>
              </a:rPr>
              <a:t>in soda drinks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057400" y="2667000"/>
            <a:ext cx="53222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Carbon dioxide </a:t>
            </a:r>
            <a:r>
              <a:rPr lang="en-US" sz="2800" dirty="0">
                <a:solidFill>
                  <a:srgbClr val="333333"/>
                </a:solidFill>
              </a:rPr>
              <a:t>in soda drinks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928250" y="4821385"/>
            <a:ext cx="36840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Water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333333"/>
                </a:solidFill>
              </a:rPr>
              <a:t>in salt water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966860" y="4821385"/>
            <a:ext cx="26741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Water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333333"/>
                </a:solidFill>
              </a:rPr>
              <a:t>in soda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1" grpId="0"/>
      <p:bldP spid="6152" grpId="0"/>
      <p:bldP spid="6153" grpId="0"/>
      <p:bldP spid="61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5175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“Like Dissolves Like”</a:t>
            </a:r>
          </a:p>
        </p:txBody>
      </p:sp>
      <p:graphicFrame>
        <p:nvGraphicFramePr>
          <p:cNvPr id="62631" name="Group 167"/>
          <p:cNvGraphicFramePr>
            <a:graphicFrameLocks noGrp="1"/>
          </p:cNvGraphicFramePr>
          <p:nvPr>
            <p:ph sz="half" idx="1"/>
          </p:nvPr>
        </p:nvGraphicFramePr>
        <p:xfrm>
          <a:off x="822325" y="2118736"/>
          <a:ext cx="7672388" cy="1485901"/>
        </p:xfrm>
        <a:graphic>
          <a:graphicData uri="http://schemas.openxmlformats.org/drawingml/2006/table">
            <a:tbl>
              <a:tblPr/>
              <a:tblGrid>
                <a:gridCol w="3836988"/>
                <a:gridCol w="3835400"/>
              </a:tblGrid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 Fats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Benzene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Steroids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Hexane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Waxes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Toluene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520700" y="3792681"/>
            <a:ext cx="86233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u="sng" dirty="0">
                <a:solidFill>
                  <a:srgbClr val="C00000"/>
                </a:solidFill>
              </a:rPr>
              <a:t>Polar and ionic solutes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>
                <a:solidFill>
                  <a:srgbClr val="333333"/>
                </a:solidFill>
              </a:rPr>
              <a:t>dissolve best in </a:t>
            </a:r>
            <a:r>
              <a:rPr lang="en-US" sz="2800" u="sng" dirty="0">
                <a:solidFill>
                  <a:srgbClr val="C00000"/>
                </a:solidFill>
              </a:rPr>
              <a:t>polar solvents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618546" y="1142857"/>
            <a:ext cx="80629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u="sng" dirty="0" err="1">
                <a:solidFill>
                  <a:schemeClr val="bg1">
                    <a:lumMod val="50000"/>
                  </a:schemeClr>
                </a:solidFill>
              </a:rPr>
              <a:t>Nonpolar</a:t>
            </a:r>
            <a:r>
              <a:rPr lang="en-US" sz="2800" u="sng" dirty="0">
                <a:solidFill>
                  <a:schemeClr val="bg1">
                    <a:lumMod val="50000"/>
                  </a:schemeClr>
                </a:solidFill>
              </a:rPr>
              <a:t> solutes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333333"/>
                </a:solidFill>
              </a:rPr>
              <a:t>dissolve best in </a:t>
            </a:r>
            <a:r>
              <a:rPr lang="en-US" sz="2800" u="sng" dirty="0" err="1">
                <a:solidFill>
                  <a:schemeClr val="bg1">
                    <a:lumMod val="50000"/>
                  </a:schemeClr>
                </a:solidFill>
              </a:rPr>
              <a:t>nonpolar</a:t>
            </a:r>
            <a:r>
              <a:rPr lang="en-US" sz="2800" u="sng" dirty="0">
                <a:solidFill>
                  <a:schemeClr val="bg1">
                    <a:lumMod val="50000"/>
                  </a:schemeClr>
                </a:solidFill>
              </a:rPr>
              <a:t> solvents</a:t>
            </a:r>
          </a:p>
        </p:txBody>
      </p:sp>
      <p:graphicFrame>
        <p:nvGraphicFramePr>
          <p:cNvPr id="62637" name="Group 173"/>
          <p:cNvGraphicFramePr>
            <a:graphicFrameLocks noGrp="1"/>
          </p:cNvGraphicFramePr>
          <p:nvPr>
            <p:ph sz="half" idx="2"/>
          </p:nvPr>
        </p:nvGraphicFramePr>
        <p:xfrm>
          <a:off x="717839" y="4827588"/>
          <a:ext cx="8010525" cy="1398588"/>
        </p:xfrm>
        <a:graphic>
          <a:graphicData uri="http://schemas.openxmlformats.org/drawingml/2006/table">
            <a:tbl>
              <a:tblPr/>
              <a:tblGrid>
                <a:gridCol w="3551238"/>
                <a:gridCol w="4459287"/>
              </a:tblGrid>
              <a:tr h="484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Inorganic Salts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     Water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 Sugars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  Small alcohols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    Acetic acid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2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62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/>
      <p:bldP spid="624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Water’s Solvent Interactions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upload.wikimedia.org/wikipedia/commons/thumb/6/67/Na%2BH2O.svg/500px-Na%2BH2O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18" y="1240971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37818" y="1807029"/>
            <a:ext cx="36707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The oxygen (slightly negative) end of the water molecule is attracted to the positive ion of a salt.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35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70857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Water’s Solvent Interactions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6" y="964070"/>
            <a:ext cx="5251676" cy="52516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11994" y="1807029"/>
            <a:ext cx="367075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The hydrogen (slightly positive) end of the water molecule is attracted to the negative ion of a salt.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86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20000" cy="8382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Solubility Trends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039100" cy="5233988"/>
          </a:xfrm>
        </p:spPr>
        <p:txBody>
          <a:bodyPr/>
          <a:lstStyle/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rgbClr val="006600"/>
                </a:solidFill>
              </a:rPr>
              <a:t>The solubility of MOST solids increases with temperature.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rgbClr val="006600"/>
                </a:solidFill>
              </a:rPr>
              <a:t>The rate at which solids dissolve increases with increasing surface area of the solid.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rgbClr val="006600"/>
                </a:solidFill>
              </a:rPr>
              <a:t>The solubility of gases decreases with increases in temperature.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rgbClr val="006600"/>
                </a:solidFill>
              </a:rPr>
              <a:t>The solubility of gases increases with the pressure above the solution.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3733800" cy="8382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Therefore…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38200" y="1066800"/>
            <a:ext cx="7543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u="sng" dirty="0">
                <a:solidFill>
                  <a:srgbClr val="006600"/>
                </a:solidFill>
              </a:rPr>
              <a:t>Solids</a:t>
            </a:r>
            <a:r>
              <a:rPr lang="en-US" sz="2800" dirty="0">
                <a:solidFill>
                  <a:srgbClr val="006600"/>
                </a:solidFill>
              </a:rPr>
              <a:t> tend to dissolve best when: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905000" y="1676400"/>
            <a:ext cx="61118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Tx/>
              <a:buChar char="o"/>
            </a:pPr>
            <a:r>
              <a:rPr lang="en-US" sz="2800" dirty="0">
                <a:solidFill>
                  <a:srgbClr val="006600"/>
                </a:solidFill>
              </a:rPr>
              <a:t> Heated</a:t>
            </a:r>
          </a:p>
          <a:p>
            <a:pPr>
              <a:buClr>
                <a:srgbClr val="C00000"/>
              </a:buClr>
              <a:buFontTx/>
              <a:buChar char="o"/>
            </a:pPr>
            <a:r>
              <a:rPr lang="en-US" sz="2800" dirty="0">
                <a:solidFill>
                  <a:srgbClr val="006600"/>
                </a:solidFill>
              </a:rPr>
              <a:t> Stirred</a:t>
            </a:r>
          </a:p>
          <a:p>
            <a:pPr>
              <a:buClr>
                <a:srgbClr val="C00000"/>
              </a:buClr>
              <a:buFontTx/>
              <a:buChar char="o"/>
            </a:pPr>
            <a:r>
              <a:rPr lang="en-US" sz="2800" dirty="0">
                <a:solidFill>
                  <a:srgbClr val="006600"/>
                </a:solidFill>
              </a:rPr>
              <a:t> Ground into small particles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914400" y="32766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u="sng" dirty="0" smtClean="0">
                <a:solidFill>
                  <a:srgbClr val="006600"/>
                </a:solidFill>
              </a:rPr>
              <a:t>Gases</a:t>
            </a:r>
            <a:r>
              <a:rPr lang="en-US" sz="2800" dirty="0" smtClean="0">
                <a:solidFill>
                  <a:srgbClr val="006600"/>
                </a:solidFill>
              </a:rPr>
              <a:t> </a:t>
            </a:r>
            <a:r>
              <a:rPr lang="en-US" sz="2800" dirty="0">
                <a:solidFill>
                  <a:srgbClr val="006600"/>
                </a:solidFill>
              </a:rPr>
              <a:t>tend to dissolve best when: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889125" y="3886200"/>
            <a:ext cx="6111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Tx/>
              <a:buChar char="o"/>
            </a:pPr>
            <a:r>
              <a:rPr lang="en-US" sz="2800" dirty="0">
                <a:solidFill>
                  <a:srgbClr val="006600"/>
                </a:solidFill>
              </a:rPr>
              <a:t> The solution is cold</a:t>
            </a:r>
          </a:p>
          <a:p>
            <a:pPr>
              <a:buClr>
                <a:srgbClr val="C00000"/>
              </a:buClr>
              <a:buFontTx/>
              <a:buChar char="o"/>
            </a:pPr>
            <a:r>
              <a:rPr lang="en-US" sz="2800" dirty="0">
                <a:solidFill>
                  <a:srgbClr val="006600"/>
                </a:solidFill>
              </a:rPr>
              <a:t> Pressure is high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MOVIE_ONCLICK_URL" val="http://"/>
  <p:tag name="GENSWF_MOVIE_ONCLICK_URL_TARGET" val="_self"/>
  <p:tag name="GENSWF_MOVIE_PRESENTATION_END_URL" val="http://"/>
  <p:tag name="GENSWF_MOVIE_PRESENTATION_END_URL_TARGET" val="_self"/>
  <p:tag name="FLASHSPRING_PRESENTATION_REFERENCES" val="W&#10;Interactive Review - Solution Vocabulary&#10;http://www.sciencegeek.net/Chemistry/taters/Unit6SolutionVocabulary.htm&#10;_blank&#10;|&#10;W&#10;Interactive Review - Properties of Solutions&#10;http://www.sciencegeek.net/Chemistry/taters/Unit6SolutionProperties.htm&#10;_blank&#10;|&#10;"/>
  <p:tag name="ISPRING_ULTRA_SCORM_COURSE_ID" val="EC5B4913-9B8E-405B-A6BC-8B7F998FB4F5"/>
  <p:tag name="ISPRING_SCORM_RATE_SLIDES" val="1"/>
  <p:tag name="ISPRING_SCORM_RATE_QUIZZ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_RESOURCE_PATHS_HASH_PRESENTER" val="39b761a942b5742691d98f66d91fab37c7614f66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1431</Words>
  <Application>Microsoft Office PowerPoint</Application>
  <PresentationFormat>Екран (4:3)</PresentationFormat>
  <Paragraphs>250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слайдів</vt:lpstr>
      </vt:variant>
      <vt:variant>
        <vt:i4>16</vt:i4>
      </vt:variant>
    </vt:vector>
  </HeadingPairs>
  <TitlesOfParts>
    <vt:vector size="20" baseType="lpstr">
      <vt:lpstr>Default Design</vt:lpstr>
      <vt:lpstr>chemistry</vt:lpstr>
      <vt:lpstr>1_Default Design</vt:lpstr>
      <vt:lpstr>2_Default Design</vt:lpstr>
      <vt:lpstr>Properties of Solutions</vt:lpstr>
      <vt:lpstr>CA Standards</vt:lpstr>
      <vt:lpstr>Classification of Matter</vt:lpstr>
      <vt:lpstr>Solute</vt:lpstr>
      <vt:lpstr>“Like Dissolves Like”</vt:lpstr>
      <vt:lpstr>Water’s Solvent Interactions</vt:lpstr>
      <vt:lpstr>Water’s Solvent Interactions</vt:lpstr>
      <vt:lpstr>Solubility Trends</vt:lpstr>
      <vt:lpstr>Therefore…</vt:lpstr>
      <vt:lpstr>Solubility Chart</vt:lpstr>
      <vt:lpstr>Definition of Electrolytes and Nonelectrolytes</vt:lpstr>
      <vt:lpstr>Electrolytes vs. Nonelectrolytes</vt:lpstr>
      <vt:lpstr>Try to classify the following substances as electrolytes or nonelectrolytes…</vt:lpstr>
      <vt:lpstr>Answers to Electrolytes</vt:lpstr>
      <vt:lpstr>Colligative Properties</vt:lpstr>
      <vt:lpstr>Freezing Point Depression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Properties of Solutions</dc:title>
  <dc:creator>Andy Allan</dc:creator>
  <cp:lastModifiedBy>RomaK</cp:lastModifiedBy>
  <cp:revision>118</cp:revision>
  <dcterms:created xsi:type="dcterms:W3CDTF">2006-06-08T16:43:21Z</dcterms:created>
  <dcterms:modified xsi:type="dcterms:W3CDTF">2015-09-02T10:06:02Z</dcterms:modified>
</cp:coreProperties>
</file>